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71" d="100"/>
          <a:sy n="71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806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8072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8073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4F915C7-924A-4257-879F-AD6C200BE2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6D297-D97C-449D-89E7-F0C56EEE9B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4BA85-C080-4EA6-A3DF-5CE7861A28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FAD5D-AAD3-4C3C-865C-D47A35EFBD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F51E8-CE1F-4331-8F4B-C7BE204C4F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EFBD4-0B14-42C4-9872-B768A9CBDF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DECDB-B689-41A9-863B-66E0267978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594EA-6988-4CD6-8531-EC0F813717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FE1A8-DF01-4744-A710-B265A57A6C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CABA9-D622-49E1-B921-3321A65FD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B7AA0-8333-4001-AF00-F61D17E080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704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5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8705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8705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271693C-0278-482C-A5FB-78C9FC63589E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Finn Family </a:t>
            </a:r>
            <a:r>
              <a:rPr lang="en-US" dirty="0" err="1" smtClean="0"/>
              <a:t>Moomintroll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Moomin</a:t>
            </a:r>
            <a:r>
              <a:rPr lang="en-US" dirty="0" smtClean="0"/>
              <a:t> Gallery of Characters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Snufkin</a:t>
            </a:r>
            <a:endParaRPr lang="en-US" dirty="0"/>
          </a:p>
        </p:txBody>
      </p:sp>
      <p:pic>
        <p:nvPicPr>
          <p:cNvPr id="7" name="Content Placeholder 6" descr="snufkin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4405" y="1676400"/>
            <a:ext cx="4855190" cy="4422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860550"/>
          </a:xfrm>
        </p:spPr>
        <p:txBody>
          <a:bodyPr/>
          <a:lstStyle/>
          <a:p>
            <a:r>
              <a:rPr lang="en-US" sz="2800" dirty="0" smtClean="0"/>
              <a:t>A </a:t>
            </a:r>
            <a:r>
              <a:rPr lang="en-US" sz="2800" i="1" u="sng" dirty="0" smtClean="0"/>
              <a:t>vagabond</a:t>
            </a:r>
            <a:r>
              <a:rPr lang="en-US" sz="2800" dirty="0" smtClean="0"/>
              <a:t>, a musician, and </a:t>
            </a:r>
            <a:r>
              <a:rPr lang="en-US" sz="2800" dirty="0" err="1" smtClean="0"/>
              <a:t>Moomintroll’s</a:t>
            </a:r>
            <a:r>
              <a:rPr lang="en-US" sz="2800" dirty="0" smtClean="0"/>
              <a:t> best friend.</a:t>
            </a:r>
            <a:endParaRPr lang="en-US" sz="2800" dirty="0"/>
          </a:p>
        </p:txBody>
      </p:sp>
      <p:pic>
        <p:nvPicPr>
          <p:cNvPr id="7" name="Content Placeholder 6" descr="snufkin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871364"/>
            <a:ext cx="5111750" cy="4656485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2438400"/>
            <a:ext cx="3008313" cy="3687763"/>
          </a:xfrm>
        </p:spPr>
        <p:txBody>
          <a:bodyPr/>
          <a:lstStyle/>
          <a:p>
            <a:r>
              <a:rPr lang="en-US" sz="2800" b="1" i="1" u="sng" dirty="0" smtClean="0"/>
              <a:t>vagabond</a:t>
            </a:r>
            <a:r>
              <a:rPr lang="en-US" sz="2800" b="1" dirty="0" smtClean="0"/>
              <a:t> –</a:t>
            </a:r>
            <a:r>
              <a:rPr lang="en-US" sz="2800" dirty="0" smtClean="0"/>
              <a:t> one who roams around from place to place</a:t>
            </a:r>
            <a:endParaRPr lang="en-US" sz="2800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Sniff</a:t>
            </a:r>
            <a:endParaRPr lang="en-US" dirty="0"/>
          </a:p>
        </p:txBody>
      </p:sp>
      <p:pic>
        <p:nvPicPr>
          <p:cNvPr id="7" name="Content Placeholder 6" descr="sniff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3459" y="1676400"/>
            <a:ext cx="3317081" cy="4422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86200" cy="2165350"/>
          </a:xfrm>
        </p:spPr>
        <p:txBody>
          <a:bodyPr/>
          <a:lstStyle/>
          <a:p>
            <a:r>
              <a:rPr lang="en-US" sz="2800" dirty="0" smtClean="0"/>
              <a:t>An adopted friend of the family, his main interest is </a:t>
            </a:r>
            <a:r>
              <a:rPr lang="en-US" sz="2800" i="1" u="sng" dirty="0" smtClean="0"/>
              <a:t>accruing</a:t>
            </a:r>
            <a:r>
              <a:rPr lang="en-US" sz="2800" dirty="0" smtClean="0"/>
              <a:t> riches such as </a:t>
            </a:r>
            <a:r>
              <a:rPr lang="en-US" sz="2800" i="1" u="sng" dirty="0" smtClean="0"/>
              <a:t>gemstones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7" name="Content Placeholder 6" descr="sniff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16425" y="913606"/>
            <a:ext cx="3429000" cy="45720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2971800"/>
            <a:ext cx="3886200" cy="3154363"/>
          </a:xfrm>
        </p:spPr>
        <p:txBody>
          <a:bodyPr/>
          <a:lstStyle/>
          <a:p>
            <a:r>
              <a:rPr lang="en-US" sz="2800" b="1" i="1" u="sng" dirty="0" smtClean="0"/>
              <a:t>accruing</a:t>
            </a:r>
            <a:r>
              <a:rPr lang="en-US" sz="2800" b="1" dirty="0" smtClean="0"/>
              <a:t> – collecting</a:t>
            </a:r>
          </a:p>
          <a:p>
            <a:endParaRPr lang="en-US" sz="2800" b="1" i="1" u="sng" dirty="0" smtClean="0"/>
          </a:p>
          <a:p>
            <a:r>
              <a:rPr lang="en-US" sz="2800" b="1" i="1" u="sng" dirty="0" smtClean="0"/>
              <a:t>gemstones</a:t>
            </a:r>
            <a:r>
              <a:rPr lang="en-US" sz="2800" b="1" dirty="0" smtClean="0"/>
              <a:t> – jewelry or shiny things</a:t>
            </a:r>
            <a:endParaRPr lang="en-US" sz="2800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Groke</a:t>
            </a:r>
            <a:endParaRPr lang="en-US" dirty="0"/>
          </a:p>
        </p:txBody>
      </p:sp>
      <p:pic>
        <p:nvPicPr>
          <p:cNvPr id="4" name="Content Placeholder 3" descr="groke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35680" y="1676400"/>
            <a:ext cx="4072639" cy="4422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733800" cy="1860550"/>
          </a:xfrm>
        </p:spPr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i="1" u="sng" dirty="0" smtClean="0"/>
              <a:t>terror</a:t>
            </a:r>
            <a:r>
              <a:rPr lang="en-US" sz="2800" dirty="0" smtClean="0"/>
              <a:t> of the neighborhood, the </a:t>
            </a:r>
            <a:r>
              <a:rPr lang="en-US" sz="2800" i="1" u="sng" dirty="0" smtClean="0"/>
              <a:t>unmentionable</a:t>
            </a:r>
            <a:r>
              <a:rPr lang="en-US" sz="2800" dirty="0" smtClean="0"/>
              <a:t> </a:t>
            </a:r>
            <a:r>
              <a:rPr lang="en-US" sz="2800" i="1" u="sng" dirty="0" smtClean="0"/>
              <a:t>horror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7" name="Content Placeholder 6" descr="groke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37134" y="1143000"/>
            <a:ext cx="3998816" cy="4342606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2209800"/>
            <a:ext cx="3008313" cy="3916363"/>
          </a:xfrm>
        </p:spPr>
        <p:txBody>
          <a:bodyPr/>
          <a:lstStyle/>
          <a:p>
            <a:r>
              <a:rPr lang="en-US" sz="2400" b="1" i="1" u="sng" dirty="0" smtClean="0"/>
              <a:t>terror</a:t>
            </a:r>
            <a:r>
              <a:rPr lang="en-US" sz="2400" b="1" dirty="0" smtClean="0"/>
              <a:t> – something scary</a:t>
            </a:r>
          </a:p>
          <a:p>
            <a:endParaRPr lang="en-US" sz="2400" b="1" dirty="0" smtClean="0"/>
          </a:p>
          <a:p>
            <a:r>
              <a:rPr lang="en-US" sz="2400" b="1" i="1" u="sng" dirty="0" smtClean="0"/>
              <a:t>unmentionable</a:t>
            </a:r>
            <a:r>
              <a:rPr lang="en-US" sz="2400" b="1" dirty="0" smtClean="0"/>
              <a:t> – cannot be talked about</a:t>
            </a:r>
            <a:endParaRPr lang="en-US" sz="2400" b="1" i="1" u="sng" dirty="0" smtClean="0"/>
          </a:p>
          <a:p>
            <a:endParaRPr lang="en-US" sz="2400" b="1" i="1" u="sng" dirty="0" smtClean="0"/>
          </a:p>
          <a:p>
            <a:r>
              <a:rPr lang="en-US" sz="2400" b="1" i="1" u="sng" dirty="0" smtClean="0"/>
              <a:t>horror</a:t>
            </a:r>
            <a:r>
              <a:rPr lang="en-US" sz="2400" b="1" dirty="0" smtClean="0"/>
              <a:t> – a terrible, scary thing</a:t>
            </a:r>
            <a:endParaRPr lang="en-US" sz="2400" b="1" i="1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Muskrat</a:t>
            </a:r>
            <a:endParaRPr lang="en-US" dirty="0"/>
          </a:p>
        </p:txBody>
      </p:sp>
      <p:pic>
        <p:nvPicPr>
          <p:cNvPr id="7" name="Content Placeholder 6" descr="muskrat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677987"/>
            <a:ext cx="6096000" cy="44196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936750"/>
          </a:xfrm>
        </p:spPr>
        <p:txBody>
          <a:bodyPr/>
          <a:lstStyle/>
          <a:p>
            <a:r>
              <a:rPr lang="en-US" sz="2800" i="1" u="sng" dirty="0" smtClean="0"/>
              <a:t>Would-be</a:t>
            </a:r>
            <a:r>
              <a:rPr lang="en-US" sz="2800" dirty="0" smtClean="0"/>
              <a:t> </a:t>
            </a:r>
            <a:r>
              <a:rPr lang="en-US" sz="2800" i="1" u="sng" dirty="0" smtClean="0"/>
              <a:t>philosopher</a:t>
            </a:r>
            <a:r>
              <a:rPr lang="en-US" sz="2800" dirty="0" smtClean="0"/>
              <a:t>, likes to be </a:t>
            </a:r>
            <a:r>
              <a:rPr lang="en-US" sz="2800" i="1" u="sng" dirty="0" smtClean="0"/>
              <a:t>left in peace</a:t>
            </a:r>
            <a:endParaRPr lang="en-US" sz="2800" i="1" u="sng" dirty="0"/>
          </a:p>
        </p:txBody>
      </p:sp>
      <p:pic>
        <p:nvPicPr>
          <p:cNvPr id="7" name="Content Placeholder 6" descr="muskrat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45260" y="1905000"/>
            <a:ext cx="4341539" cy="3147616"/>
          </a:xfrm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457200" y="2438400"/>
            <a:ext cx="3657600" cy="3687763"/>
          </a:xfrm>
        </p:spPr>
        <p:txBody>
          <a:bodyPr/>
          <a:lstStyle/>
          <a:p>
            <a:r>
              <a:rPr lang="en-US" sz="2400" b="1" i="1" u="sng" dirty="0" smtClean="0"/>
              <a:t>would-be</a:t>
            </a:r>
            <a:r>
              <a:rPr lang="en-US" sz="2400" b="1" dirty="0" smtClean="0"/>
              <a:t> – working on becoming something</a:t>
            </a:r>
            <a:endParaRPr lang="en-US" sz="2400" b="1" i="1" u="sng" dirty="0" smtClean="0"/>
          </a:p>
          <a:p>
            <a:endParaRPr lang="en-US" sz="2400" b="1" i="1" u="sng" dirty="0" smtClean="0"/>
          </a:p>
          <a:p>
            <a:r>
              <a:rPr lang="en-US" sz="2400" b="1" i="1" u="sng" dirty="0" smtClean="0"/>
              <a:t>philosopher</a:t>
            </a:r>
            <a:r>
              <a:rPr lang="en-US" sz="2400" b="1" dirty="0" smtClean="0"/>
              <a:t> – thinker and dreamer</a:t>
            </a:r>
          </a:p>
          <a:p>
            <a:endParaRPr lang="en-US" sz="2400" b="1" i="1" u="sng" dirty="0" smtClean="0"/>
          </a:p>
          <a:p>
            <a:r>
              <a:rPr lang="en-US" sz="2400" b="1" i="1" u="sng" dirty="0" smtClean="0"/>
              <a:t>left in peace</a:t>
            </a:r>
            <a:r>
              <a:rPr lang="en-US" sz="2400" b="1" dirty="0" smtClean="0"/>
              <a:t>- left alone</a:t>
            </a:r>
            <a:endParaRPr lang="en-US" sz="2400" b="1" i="1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Thingumy</a:t>
            </a:r>
            <a:r>
              <a:rPr lang="en-US" dirty="0" smtClean="0"/>
              <a:t> and Bob</a:t>
            </a:r>
            <a:endParaRPr lang="en-US" dirty="0"/>
          </a:p>
        </p:txBody>
      </p:sp>
      <p:pic>
        <p:nvPicPr>
          <p:cNvPr id="7" name="Content Placeholder 6" descr="thingumy&amp;bob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897" y="1676400"/>
            <a:ext cx="5184205" cy="4422775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581400" cy="2012950"/>
          </a:xfrm>
        </p:spPr>
        <p:txBody>
          <a:bodyPr/>
          <a:lstStyle/>
          <a:p>
            <a:r>
              <a:rPr lang="en-US" sz="2800" dirty="0" smtClean="0"/>
              <a:t>A </a:t>
            </a:r>
            <a:r>
              <a:rPr lang="en-US" sz="2800" i="1" u="sng" dirty="0" smtClean="0"/>
              <a:t>mischievous</a:t>
            </a:r>
            <a:r>
              <a:rPr lang="en-US" sz="2800" dirty="0" smtClean="0"/>
              <a:t> pair, too fond of </a:t>
            </a:r>
            <a:r>
              <a:rPr lang="en-US" sz="2800" i="1" u="sng" dirty="0" smtClean="0"/>
              <a:t>pea-shooters</a:t>
            </a:r>
            <a:r>
              <a:rPr lang="en-US" sz="2800" dirty="0" smtClean="0"/>
              <a:t> and such</a:t>
            </a:r>
            <a:endParaRPr lang="en-US" sz="2800" dirty="0"/>
          </a:p>
        </p:txBody>
      </p:sp>
      <p:pic>
        <p:nvPicPr>
          <p:cNvPr id="7" name="Content Placeholder 6" descr="thingumy&amp;bob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77526" y="1447799"/>
            <a:ext cx="4609274" cy="3932287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2438400"/>
            <a:ext cx="3581400" cy="3687763"/>
          </a:xfrm>
        </p:spPr>
        <p:txBody>
          <a:bodyPr/>
          <a:lstStyle/>
          <a:p>
            <a:r>
              <a:rPr lang="en-US" sz="2400" b="1" i="1" u="sng" dirty="0" smtClean="0"/>
              <a:t>mischievous</a:t>
            </a:r>
            <a:r>
              <a:rPr lang="en-US" sz="2400" b="1" dirty="0" smtClean="0"/>
              <a:t> – naughty, not well behaved</a:t>
            </a:r>
          </a:p>
          <a:p>
            <a:endParaRPr lang="en-US" sz="2400" b="1" i="1" u="sng" dirty="0" smtClean="0"/>
          </a:p>
          <a:p>
            <a:r>
              <a:rPr lang="en-US" sz="2400" b="1" i="1" u="sng" dirty="0" smtClean="0"/>
              <a:t>pea-shooters</a:t>
            </a:r>
            <a:r>
              <a:rPr lang="en-US" sz="2400" b="1" dirty="0" smtClean="0"/>
              <a:t> – a straw used to blow peas or spit wads at people.</a:t>
            </a:r>
            <a:endParaRPr lang="en-US" sz="2400" b="1" i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Moomintroll</a:t>
            </a:r>
            <a:endParaRPr lang="en-US" dirty="0"/>
          </a:p>
        </p:txBody>
      </p:sp>
      <p:pic>
        <p:nvPicPr>
          <p:cNvPr id="6" name="Content Placeholder 5" descr="mummintroll (Small)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1671" y="1676400"/>
            <a:ext cx="3040658" cy="4422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Hemulen</a:t>
            </a:r>
            <a:endParaRPr lang="en-US" dirty="0"/>
          </a:p>
        </p:txBody>
      </p:sp>
      <p:pic>
        <p:nvPicPr>
          <p:cNvPr id="7" name="Content Placeholder 6" descr="hemulen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97720" y="1676400"/>
            <a:ext cx="4948559" cy="4422775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429000" cy="2165350"/>
          </a:xfrm>
        </p:spPr>
        <p:txBody>
          <a:bodyPr/>
          <a:lstStyle/>
          <a:p>
            <a:r>
              <a:rPr lang="en-US" sz="2800" i="1" u="sng" dirty="0" smtClean="0"/>
              <a:t>Fantastic</a:t>
            </a:r>
            <a:r>
              <a:rPr lang="en-US" sz="2800" dirty="0" smtClean="0"/>
              <a:t> </a:t>
            </a:r>
            <a:r>
              <a:rPr lang="en-US" sz="2800" i="1" u="sng" dirty="0" smtClean="0"/>
              <a:t>collector</a:t>
            </a:r>
            <a:r>
              <a:rPr lang="en-US" sz="2800" dirty="0" smtClean="0"/>
              <a:t> of stamps and plants</a:t>
            </a:r>
            <a:endParaRPr lang="en-US" sz="2800" dirty="0"/>
          </a:p>
        </p:txBody>
      </p:sp>
      <p:pic>
        <p:nvPicPr>
          <p:cNvPr id="7" name="Content Placeholder 6" descr="hemulen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00344" y="1295400"/>
            <a:ext cx="4686455" cy="418852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429000" cy="3611563"/>
          </a:xfrm>
        </p:spPr>
        <p:txBody>
          <a:bodyPr/>
          <a:lstStyle/>
          <a:p>
            <a:r>
              <a:rPr lang="en-US" sz="2800" b="1" i="1" u="sng" dirty="0" smtClean="0"/>
              <a:t>fantastic</a:t>
            </a:r>
            <a:r>
              <a:rPr lang="en-US" sz="2800" b="1" dirty="0" smtClean="0"/>
              <a:t> – unbelievable, out of this world</a:t>
            </a:r>
          </a:p>
          <a:p>
            <a:endParaRPr lang="en-US" sz="2800" b="1" i="1" u="sng" dirty="0" smtClean="0"/>
          </a:p>
          <a:p>
            <a:r>
              <a:rPr lang="en-US" sz="2800" b="1" i="1" u="sng" dirty="0" smtClean="0"/>
              <a:t>collector</a:t>
            </a:r>
            <a:r>
              <a:rPr lang="en-US" sz="2800" b="1" dirty="0" smtClean="0"/>
              <a:t> – someone who finds and keeps things</a:t>
            </a:r>
            <a:endParaRPr lang="en-US" sz="2800" b="1" i="1" u="sn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Too-</a:t>
            </a:r>
            <a:r>
              <a:rPr lang="en-US" dirty="0" err="1" smtClean="0"/>
              <a:t>Ticky</a:t>
            </a:r>
            <a:endParaRPr lang="en-US" dirty="0"/>
          </a:p>
        </p:txBody>
      </p:sp>
      <p:pic>
        <p:nvPicPr>
          <p:cNvPr id="7" name="Content Placeholder 6" descr="too-ticky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46704" y="1676400"/>
            <a:ext cx="4450591" cy="4422775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657600" cy="1708150"/>
          </a:xfrm>
        </p:spPr>
        <p:txBody>
          <a:bodyPr/>
          <a:lstStyle/>
          <a:p>
            <a:r>
              <a:rPr lang="en-US" sz="2800" dirty="0" smtClean="0"/>
              <a:t>Her </a:t>
            </a:r>
            <a:r>
              <a:rPr lang="en-US" sz="2800" i="1" u="sng" dirty="0" smtClean="0"/>
              <a:t>common sense </a:t>
            </a:r>
            <a:r>
              <a:rPr lang="en-US" sz="2800" dirty="0" smtClean="0"/>
              <a:t>often </a:t>
            </a:r>
            <a:r>
              <a:rPr lang="en-US" sz="2800" i="1" u="sng" dirty="0" smtClean="0"/>
              <a:t>restores</a:t>
            </a:r>
            <a:r>
              <a:rPr lang="en-US" sz="2800" dirty="0" smtClean="0"/>
              <a:t> </a:t>
            </a:r>
            <a:r>
              <a:rPr lang="en-US" sz="2800" i="1" u="sng" dirty="0" smtClean="0"/>
              <a:t>order</a:t>
            </a:r>
            <a:r>
              <a:rPr lang="en-US" sz="2800" dirty="0" smtClean="0"/>
              <a:t> to the valley.</a:t>
            </a:r>
            <a:endParaRPr lang="en-US" sz="2800" dirty="0"/>
          </a:p>
        </p:txBody>
      </p:sp>
      <p:pic>
        <p:nvPicPr>
          <p:cNvPr id="7" name="Content Placeholder 6" descr="too-ticky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14742" y="1295399"/>
            <a:ext cx="4472057" cy="4444107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3581400" cy="3992563"/>
          </a:xfrm>
        </p:spPr>
        <p:txBody>
          <a:bodyPr/>
          <a:lstStyle/>
          <a:p>
            <a:r>
              <a:rPr lang="en-US" sz="2400" b="1" i="1" u="sng" dirty="0" smtClean="0"/>
              <a:t>common sense</a:t>
            </a:r>
            <a:r>
              <a:rPr lang="en-US" sz="2400" b="1" dirty="0" smtClean="0"/>
              <a:t> – good choices and good advice</a:t>
            </a:r>
          </a:p>
          <a:p>
            <a:endParaRPr lang="en-US" sz="2400" b="1" i="1" u="sng" dirty="0" smtClean="0"/>
          </a:p>
          <a:p>
            <a:r>
              <a:rPr lang="en-US" sz="2400" b="1" i="1" u="sng" dirty="0" smtClean="0"/>
              <a:t>restores</a:t>
            </a:r>
            <a:r>
              <a:rPr lang="en-US" sz="2400" b="1" dirty="0" smtClean="0"/>
              <a:t> – brings back</a:t>
            </a:r>
          </a:p>
          <a:p>
            <a:endParaRPr lang="en-US" sz="2400" b="1" i="1" u="sng" dirty="0" smtClean="0"/>
          </a:p>
          <a:p>
            <a:r>
              <a:rPr lang="en-US" sz="2400" b="1" i="1" u="sng" dirty="0" smtClean="0"/>
              <a:t>order</a:t>
            </a:r>
            <a:r>
              <a:rPr lang="en-US" sz="2400" b="1" dirty="0" smtClean="0"/>
              <a:t> – everything in the right place, everyone doing the right thing</a:t>
            </a:r>
            <a:endParaRPr lang="en-US" sz="2400" b="1" i="1" u="sng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 My</a:t>
            </a:r>
            <a:endParaRPr lang="en-US" dirty="0"/>
          </a:p>
        </p:txBody>
      </p:sp>
      <p:pic>
        <p:nvPicPr>
          <p:cNvPr id="7" name="Content Placeholder 6" descr="little my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28094" y="1676400"/>
            <a:ext cx="2487811" cy="4422775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962400" cy="1708150"/>
          </a:xfrm>
        </p:spPr>
        <p:txBody>
          <a:bodyPr/>
          <a:lstStyle/>
          <a:p>
            <a:r>
              <a:rPr lang="en-US" sz="2800" dirty="0" smtClean="0"/>
              <a:t>The family’s small, </a:t>
            </a:r>
            <a:r>
              <a:rPr lang="en-US" sz="2800" i="1" u="sng" dirty="0" smtClean="0"/>
              <a:t>disrespectful</a:t>
            </a:r>
            <a:r>
              <a:rPr lang="en-US" sz="2800" dirty="0" smtClean="0"/>
              <a:t>, yet </a:t>
            </a:r>
            <a:r>
              <a:rPr lang="en-US" sz="2800" i="1" u="sng" dirty="0" smtClean="0"/>
              <a:t>extremely</a:t>
            </a:r>
            <a:r>
              <a:rPr lang="en-US" sz="2800" dirty="0" smtClean="0"/>
              <a:t> </a:t>
            </a:r>
            <a:r>
              <a:rPr lang="en-US" sz="2800" i="1" u="sng" dirty="0" smtClean="0"/>
              <a:t>positive </a:t>
            </a:r>
            <a:r>
              <a:rPr lang="en-US" sz="2800" dirty="0" smtClean="0"/>
              <a:t>friend.</a:t>
            </a:r>
            <a:endParaRPr lang="en-US" sz="2800" dirty="0"/>
          </a:p>
        </p:txBody>
      </p:sp>
      <p:pic>
        <p:nvPicPr>
          <p:cNvPr id="7" name="Content Placeholder 6" descr="little my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845050" y="913606"/>
            <a:ext cx="2571750" cy="45720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3886200" cy="3992563"/>
          </a:xfrm>
        </p:spPr>
        <p:txBody>
          <a:bodyPr/>
          <a:lstStyle/>
          <a:p>
            <a:r>
              <a:rPr lang="en-US" sz="2800" b="1" i="1" u="sng" dirty="0" smtClean="0"/>
              <a:t>disrespectful</a:t>
            </a:r>
            <a:r>
              <a:rPr lang="en-US" sz="2800" b="1" dirty="0" smtClean="0"/>
              <a:t>- rude</a:t>
            </a:r>
          </a:p>
          <a:p>
            <a:endParaRPr lang="en-US" sz="2800" b="1" i="1" u="sng" dirty="0" smtClean="0"/>
          </a:p>
          <a:p>
            <a:r>
              <a:rPr lang="en-US" sz="2800" b="1" i="1" u="sng" dirty="0" smtClean="0"/>
              <a:t>extremely</a:t>
            </a:r>
            <a:r>
              <a:rPr lang="en-US" sz="2800" b="1" dirty="0" smtClean="0"/>
              <a:t> – very; really</a:t>
            </a:r>
          </a:p>
          <a:p>
            <a:endParaRPr lang="en-US" sz="2800" b="1" i="1" u="sng" dirty="0" smtClean="0"/>
          </a:p>
          <a:p>
            <a:r>
              <a:rPr lang="en-US" sz="2800" b="1" i="1" u="sng" dirty="0" smtClean="0"/>
              <a:t>positive</a:t>
            </a:r>
            <a:r>
              <a:rPr lang="en-US" sz="2800" b="1" dirty="0" smtClean="0"/>
              <a:t> – encouraging; helpful</a:t>
            </a:r>
            <a:endParaRPr lang="en-US" sz="2800" b="1" i="1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622550"/>
          </a:xfrm>
        </p:spPr>
        <p:txBody>
          <a:bodyPr/>
          <a:lstStyle/>
          <a:p>
            <a:r>
              <a:rPr lang="en-US" sz="2800" dirty="0" smtClean="0"/>
              <a:t>As </a:t>
            </a:r>
            <a:r>
              <a:rPr lang="en-US" sz="2800" i="1" u="sng" dirty="0" smtClean="0"/>
              <a:t>gullible</a:t>
            </a:r>
            <a:r>
              <a:rPr lang="en-US" sz="2800" dirty="0" smtClean="0"/>
              <a:t> as he is </a:t>
            </a:r>
            <a:r>
              <a:rPr lang="en-US" sz="2800" i="1" u="sng" dirty="0" smtClean="0"/>
              <a:t>enthusiastic</a:t>
            </a:r>
            <a:r>
              <a:rPr lang="en-US" sz="2800" i="1" dirty="0" smtClean="0"/>
              <a:t>,</a:t>
            </a:r>
            <a:r>
              <a:rPr lang="en-US" sz="2800" dirty="0" smtClean="0"/>
              <a:t> he is also very young and extremely </a:t>
            </a:r>
            <a:r>
              <a:rPr lang="en-US" sz="2800" i="1" u="sng" dirty="0" smtClean="0"/>
              <a:t>good-natured</a:t>
            </a:r>
            <a:r>
              <a:rPr lang="en-US" sz="2800" i="1" dirty="0" smtClean="0"/>
              <a:t>.</a:t>
            </a:r>
            <a:endParaRPr lang="en-US" sz="2800" i="1" dirty="0"/>
          </a:p>
        </p:txBody>
      </p:sp>
      <p:pic>
        <p:nvPicPr>
          <p:cNvPr id="6" name="Content Placeholder 5" descr="mummintroll (Small)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59300" y="913606"/>
            <a:ext cx="3143250" cy="4572000"/>
          </a:xfrm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008313" cy="3230563"/>
          </a:xfrm>
        </p:spPr>
        <p:txBody>
          <a:bodyPr/>
          <a:lstStyle/>
          <a:p>
            <a:r>
              <a:rPr lang="en-US" sz="2400" b="1" i="1" u="sng" dirty="0" smtClean="0"/>
              <a:t>gullible</a:t>
            </a:r>
            <a:r>
              <a:rPr lang="en-US" sz="2400" dirty="0" smtClean="0"/>
              <a:t>  -  easy to fool</a:t>
            </a:r>
          </a:p>
          <a:p>
            <a:endParaRPr lang="en-US" sz="2400" dirty="0" smtClean="0"/>
          </a:p>
          <a:p>
            <a:r>
              <a:rPr lang="en-US" sz="2400" b="1" i="1" u="sng" dirty="0" smtClean="0"/>
              <a:t>enthusiastic</a:t>
            </a:r>
            <a:r>
              <a:rPr lang="en-US" sz="2400" dirty="0" smtClean="0"/>
              <a:t> - excited</a:t>
            </a:r>
          </a:p>
          <a:p>
            <a:endParaRPr lang="en-US" sz="2400" dirty="0" smtClean="0"/>
          </a:p>
          <a:p>
            <a:r>
              <a:rPr lang="en-US" sz="2400" b="1" i="1" u="sng" dirty="0" smtClean="0"/>
              <a:t>good-natured</a:t>
            </a:r>
            <a:r>
              <a:rPr lang="en-US" sz="2400" dirty="0" smtClean="0"/>
              <a:t> - cheerful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Moominmamma</a:t>
            </a:r>
            <a:endParaRPr lang="en-US" dirty="0"/>
          </a:p>
        </p:txBody>
      </p:sp>
      <p:pic>
        <p:nvPicPr>
          <p:cNvPr id="7" name="Content Placeholder 6" descr="moominmama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88527" y="1676400"/>
            <a:ext cx="2966945" cy="4422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631950"/>
          </a:xfrm>
        </p:spPr>
        <p:txBody>
          <a:bodyPr/>
          <a:lstStyle/>
          <a:p>
            <a:r>
              <a:rPr lang="en-US" sz="2800" dirty="0" smtClean="0"/>
              <a:t>The center of the family, highly </a:t>
            </a:r>
            <a:r>
              <a:rPr lang="en-US" sz="2800" i="1" u="sng" dirty="0" smtClean="0"/>
              <a:t>moral</a:t>
            </a:r>
            <a:r>
              <a:rPr lang="en-US" sz="2800" dirty="0" smtClean="0"/>
              <a:t> but </a:t>
            </a:r>
            <a:r>
              <a:rPr lang="en-US" sz="2800" i="1" u="sng" dirty="0" smtClean="0"/>
              <a:t>broad-minded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5" name="Content Placeholder 4" descr="moominmama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97400" y="913606"/>
            <a:ext cx="3067050" cy="45720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62200"/>
            <a:ext cx="3008313" cy="3763963"/>
          </a:xfrm>
        </p:spPr>
        <p:txBody>
          <a:bodyPr/>
          <a:lstStyle/>
          <a:p>
            <a:r>
              <a:rPr lang="en-US" sz="2800" b="1" i="1" u="sng" dirty="0" smtClean="0"/>
              <a:t>moral</a:t>
            </a:r>
            <a:r>
              <a:rPr lang="en-US" sz="2800" b="1" dirty="0" smtClean="0"/>
              <a:t> -  honest, good.</a:t>
            </a:r>
          </a:p>
          <a:p>
            <a:endParaRPr lang="en-US" sz="2800" b="1" i="1" u="sng" dirty="0" smtClean="0"/>
          </a:p>
          <a:p>
            <a:endParaRPr lang="en-US" sz="2800" b="1" i="1" u="sng" dirty="0" smtClean="0"/>
          </a:p>
          <a:p>
            <a:r>
              <a:rPr lang="en-US" sz="2800" b="1" i="1" u="sng" dirty="0" smtClean="0"/>
              <a:t>broad-minded</a:t>
            </a:r>
            <a:r>
              <a:rPr lang="en-US" sz="2800" b="1" dirty="0" smtClean="0"/>
              <a:t> -  accepts others as they are</a:t>
            </a:r>
            <a:endParaRPr lang="en-US" sz="2800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Moominpappa</a:t>
            </a:r>
            <a:endParaRPr lang="en-US" dirty="0"/>
          </a:p>
        </p:txBody>
      </p:sp>
      <p:pic>
        <p:nvPicPr>
          <p:cNvPr id="7" name="Content Placeholder 6" descr="moominpapa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97741" y="1676400"/>
            <a:ext cx="2948517" cy="4422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165350"/>
          </a:xfrm>
        </p:spPr>
        <p:txBody>
          <a:bodyPr/>
          <a:lstStyle/>
          <a:p>
            <a:r>
              <a:rPr lang="en-US" sz="2800" dirty="0" smtClean="0"/>
              <a:t>A storyteller and a dreamer, and very </a:t>
            </a:r>
            <a:r>
              <a:rPr lang="en-US" sz="2800" i="1" u="sng" dirty="0" smtClean="0"/>
              <a:t>loyal</a:t>
            </a:r>
            <a:r>
              <a:rPr lang="en-US" sz="2800" dirty="0" smtClean="0"/>
              <a:t> to his family and friends</a:t>
            </a:r>
            <a:endParaRPr lang="en-US" sz="2800" dirty="0"/>
          </a:p>
        </p:txBody>
      </p:sp>
      <p:pic>
        <p:nvPicPr>
          <p:cNvPr id="7" name="Content Placeholder 6" descr="moominpapa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06925" y="913606"/>
            <a:ext cx="3048000" cy="45720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2971800"/>
            <a:ext cx="3008313" cy="31543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800" b="1" i="1" u="sng" dirty="0" smtClean="0"/>
              <a:t>loyal</a:t>
            </a:r>
            <a:r>
              <a:rPr lang="en-US" sz="2800" b="1" dirty="0" smtClean="0"/>
              <a:t> - dependable</a:t>
            </a:r>
            <a:endParaRPr lang="en-US" sz="2800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Snork</a:t>
            </a:r>
            <a:r>
              <a:rPr lang="en-US" dirty="0" smtClean="0"/>
              <a:t> Maiden</a:t>
            </a:r>
            <a:endParaRPr lang="en-US" dirty="0"/>
          </a:p>
        </p:txBody>
      </p:sp>
      <p:pic>
        <p:nvPicPr>
          <p:cNvPr id="7" name="Content Placeholder 6" descr="snork maiden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79040" y="1676400"/>
            <a:ext cx="4385919" cy="4422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657600" cy="1860550"/>
          </a:xfrm>
        </p:spPr>
        <p:txBody>
          <a:bodyPr/>
          <a:lstStyle/>
          <a:p>
            <a:r>
              <a:rPr lang="en-US" sz="2800" dirty="0" err="1" smtClean="0"/>
              <a:t>Moomintroll’s</a:t>
            </a:r>
            <a:r>
              <a:rPr lang="en-US" sz="2800" dirty="0" smtClean="0"/>
              <a:t> friend and very </a:t>
            </a:r>
            <a:r>
              <a:rPr lang="en-US" sz="2800" i="1" u="sng" dirty="0" smtClean="0"/>
              <a:t>occupied</a:t>
            </a:r>
            <a:r>
              <a:rPr lang="en-US" sz="2800" dirty="0" smtClean="0"/>
              <a:t> with </a:t>
            </a:r>
            <a:r>
              <a:rPr lang="en-US" sz="2800" i="1" u="sng" dirty="0" smtClean="0"/>
              <a:t>romantic</a:t>
            </a:r>
            <a:r>
              <a:rPr lang="en-US" sz="2800" dirty="0" smtClean="0"/>
              <a:t> ideas.  </a:t>
            </a:r>
            <a:endParaRPr lang="en-US" sz="2800" dirty="0"/>
          </a:p>
        </p:txBody>
      </p:sp>
      <p:pic>
        <p:nvPicPr>
          <p:cNvPr id="7" name="Content Placeholder 6" descr="snork maiden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42587" y="1295400"/>
            <a:ext cx="4155288" cy="4190206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2590800"/>
            <a:ext cx="3581400" cy="3535363"/>
          </a:xfrm>
        </p:spPr>
        <p:txBody>
          <a:bodyPr/>
          <a:lstStyle/>
          <a:p>
            <a:r>
              <a:rPr lang="en-US" sz="2800" b="1" i="1" u="sng" dirty="0" smtClean="0"/>
              <a:t>occupied</a:t>
            </a:r>
            <a:r>
              <a:rPr lang="en-US" sz="2800" b="1" dirty="0" smtClean="0"/>
              <a:t> - always thinking about something</a:t>
            </a:r>
          </a:p>
          <a:p>
            <a:r>
              <a:rPr lang="en-US" sz="2800" b="1" i="1" u="sng" dirty="0" smtClean="0"/>
              <a:t>romantic</a:t>
            </a:r>
            <a:r>
              <a:rPr lang="en-US" sz="2800" b="1" dirty="0" smtClean="0"/>
              <a:t>: -  dreamy, daydreaming</a:t>
            </a:r>
            <a:endParaRPr lang="en-US" sz="2800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s design template">
  <a:themeElements>
    <a:clrScheme name="Office Theme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 design template</Template>
  <TotalTime>378</TotalTime>
  <Words>326</Words>
  <Application>Microsoft Office PowerPoint</Application>
  <PresentationFormat>On-screen Show (4:3)</PresentationFormat>
  <Paragraphs>72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Clouds design template</vt:lpstr>
      <vt:lpstr>Finn Family Moomintroll </vt:lpstr>
      <vt:lpstr>Moomintroll</vt:lpstr>
      <vt:lpstr>As gullible as he is enthusiastic, he is also very young and extremely good-natured.</vt:lpstr>
      <vt:lpstr>Moominmamma</vt:lpstr>
      <vt:lpstr>The center of the family, highly moral but broad-minded.</vt:lpstr>
      <vt:lpstr>Moominpappa</vt:lpstr>
      <vt:lpstr>A storyteller and a dreamer, and very loyal to his family and friends</vt:lpstr>
      <vt:lpstr>The Snork Maiden</vt:lpstr>
      <vt:lpstr>Moomintroll’s friend and very occupied with romantic ideas.  </vt:lpstr>
      <vt:lpstr>Snufkin</vt:lpstr>
      <vt:lpstr>A vagabond, a musician, and Moomintroll’s best friend.</vt:lpstr>
      <vt:lpstr>Sniff</vt:lpstr>
      <vt:lpstr>An adopted friend of the family, his main interest is accruing riches such as gemstones.</vt:lpstr>
      <vt:lpstr>The Groke</vt:lpstr>
      <vt:lpstr>The terror of the neighborhood, the unmentionable horror.</vt:lpstr>
      <vt:lpstr>The Muskrat</vt:lpstr>
      <vt:lpstr>Would-be philosopher, likes to be left in peace</vt:lpstr>
      <vt:lpstr>Thingumy and Bob</vt:lpstr>
      <vt:lpstr>A mischievous pair, too fond of pea-shooters and such</vt:lpstr>
      <vt:lpstr>The Hemulen</vt:lpstr>
      <vt:lpstr>Fantastic collector of stamps and plants</vt:lpstr>
      <vt:lpstr>Too-Ticky</vt:lpstr>
      <vt:lpstr>Her common sense often restores order to the valley.</vt:lpstr>
      <vt:lpstr>Little My</vt:lpstr>
      <vt:lpstr>The family’s small, disrespectful, yet extremely positive friend.</vt:lpstr>
    </vt:vector>
  </TitlesOfParts>
  <Manager/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Finn Family Moomintroll</dc:title>
  <dc:subject/>
  <dc:creator>st</dc:creator>
  <cp:keywords/>
  <dc:description/>
  <cp:lastModifiedBy>st</cp:lastModifiedBy>
  <cp:revision>42</cp:revision>
  <cp:lastPrinted>1601-01-01T00:00:00Z</cp:lastPrinted>
  <dcterms:created xsi:type="dcterms:W3CDTF">2012-09-26T16:00:41Z</dcterms:created>
  <dcterms:modified xsi:type="dcterms:W3CDTF">2012-10-01T13:32:04Z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TC102037621033</vt:lpwstr>
  </property>
</Properties>
</file>